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verage"/>
      <p:regular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r>
              <a:rPr lang="en"/>
              <a:t>: Hello, we are group 64 and our project was to design a FPV drone for the center for autonomy </a:t>
            </a:r>
            <a:r>
              <a:rPr lang="en"/>
              <a:t>research</a:t>
            </a:r>
            <a:r>
              <a:rPr lang="en"/>
              <a:t> lab [next slide]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f8c6ee13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6f8c6ee1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changed and why we changed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f8c6ee1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f8c6ee1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 - Describe drone flying (increased </a:t>
            </a:r>
            <a:r>
              <a:rPr b="1" lang="en"/>
              <a:t>power</a:t>
            </a:r>
            <a:r>
              <a:rPr b="1" lang="en"/>
              <a:t> to motors), streaming video live, and the </a:t>
            </a:r>
            <a:r>
              <a:rPr b="1" lang="en"/>
              <a:t>benefit</a:t>
            </a:r>
            <a:r>
              <a:rPr b="1" lang="en"/>
              <a:t> of displaying on the computer - allow audience to see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fb21776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fb21776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fb217764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fb217764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browning out is (a temporary reduction in supply voltages that causes the ESP32 to reset)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f8c6ee1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f8c6ee1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of the three designed PCBs for this project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8c6ee13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8c6ee1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where the frame analysis came from and where these numbers came from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984987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f984987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convert a digital video to analog CSV, we required DACs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modern and common ESP32 S3s actually removed the DACs, so we used the older ESP32 WROVER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f984987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f984987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it works with preloaded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unable to generate video from a jpeg video 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Demonstrates hardware </a:t>
            </a:r>
            <a:r>
              <a:rPr lang="en"/>
              <a:t>works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f8c6ee1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f8c6ee1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f984987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6f984987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 - Say the vicon can’t pick up - transition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f89b92b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f89b92b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</a:t>
            </a:r>
            <a:r>
              <a:rPr lang="en"/>
              <a:t>introduces</a:t>
            </a:r>
            <a:r>
              <a:rPr lang="en"/>
              <a:t> themselves in the order on the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r>
              <a:rPr lang="en"/>
              <a:t> Talks about how the image is taken from the drone [next slide]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fb217764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fb217764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984987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984987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</a:t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f984987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f984987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endParaRPr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fb3a49e9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fb3a49e9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440mV drop </a:t>
            </a:r>
            <a:r>
              <a:rPr lang="en"/>
              <a:t>initially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state 120mV 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when battery is low (25%)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f8c6ee1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f8c6ee1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has successes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 has failures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f8c6ee1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f8c6ee1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 takes optimization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takes optimization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 takes optimization 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fb3a49e9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fb3a49e9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f8af5779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f8af5779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Eli: Pitch project with the center for autonomy robotics lab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f8af5779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f8af5779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Hunter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this is the drone given to us by the lab, traditional FPV </a:t>
            </a:r>
            <a:r>
              <a:rPr lang="en"/>
              <a:t>drones</a:t>
            </a:r>
            <a:r>
              <a:rPr lang="en"/>
              <a:t> are too large/fast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f8af5779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f8af5779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Griffin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fb3a49e9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fb3a49e9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fb0d4b5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fb0d4b5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Eli</a:t>
            </a:r>
            <a:r>
              <a:rPr lang="en"/>
              <a:t> then </a:t>
            </a:r>
            <a:r>
              <a:rPr b="1" lang="en"/>
              <a:t>Hunter</a:t>
            </a:r>
            <a:r>
              <a:rPr lang="en"/>
              <a:t> then </a:t>
            </a:r>
            <a:r>
              <a:rPr b="1" lang="en"/>
              <a:t>Griffin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why each requirement is important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f8c6ee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f8c6ee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f8c6ee1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f8c6ee1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changed and why we changed 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dKPjCgmCkKwMUh7F5x6TK4ODVA5uGMq/view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1CuTjYWu0H_-98uM_74_Orob_uvPsibP/view" TargetMode="External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5XRPyhHujQB9N_y404qgu315AeU5r2te/view" TargetMode="External"/><Relationship Id="rId4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lh_oncKSQ73xFr_Vof3SXYN3eiPyqwMP/view" TargetMode="External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2.jpg"/><Relationship Id="rId5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ZUlP_afhn-_qNSg_J9EtcEgp8xYItYT4/view" TargetMode="External"/><Relationship Id="rId4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hyperlink" Target="http://drive.google.com/file/d/1g9XZot4OinDSUGtCD8_THQ_IRa7kJuv6/view" TargetMode="External"/><Relationship Id="rId5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Racing Drone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Elias O’Malley, Hunter Baisden, Griffin Descant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22116" l="0" r="0" t="9178"/>
          <a:stretch/>
        </p:blipFill>
        <p:spPr>
          <a:xfrm>
            <a:off x="4754737" y="1162350"/>
            <a:ext cx="3457362" cy="31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0" l="12716" r="12213" t="7183"/>
          <a:stretch/>
        </p:blipFill>
        <p:spPr>
          <a:xfrm>
            <a:off x="1135875" y="1162350"/>
            <a:ext cx="2453425" cy="31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1126288" y="4329500"/>
            <a:ext cx="2472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Receiver Board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4754730" y="4329500"/>
            <a:ext cx="34575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Fully Assembled Drone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</a:t>
            </a:r>
            <a:endParaRPr/>
          </a:p>
        </p:txBody>
      </p:sp>
      <p:pic>
        <p:nvPicPr>
          <p:cNvPr id="133" name="Google Shape;133;p23" title="work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725" y="920725"/>
            <a:ext cx="5415775" cy="40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 With Headset</a:t>
            </a:r>
            <a:endParaRPr/>
          </a:p>
        </p:txBody>
      </p:sp>
      <p:pic>
        <p:nvPicPr>
          <p:cNvPr id="139" name="Google Shape;139;p24" title="headset_liv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75" y="981800"/>
            <a:ext cx="6755846" cy="38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Flight Verification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decent controllability and motion.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Flight Issues: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Slightly l</a:t>
            </a:r>
            <a:r>
              <a:rPr lang="en"/>
              <a:t>opsided and unstable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bit slower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combined to a flight deviation of well over 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Additionally, the flight time is ~1 min before the ESP32 CAM browns out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59736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Transmitter Subsystem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363" y="1814663"/>
            <a:ext cx="2560874" cy="20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3181950" y="3986725"/>
            <a:ext cx="2780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Drone Connector Board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ESP32-CAM Development Board (with camera) OV2640 – Future Electronics Egypt" id="153" name="Google Shape;153;p26"/>
          <p:cNvPicPr preferRelativeResize="0"/>
          <p:nvPr/>
        </p:nvPicPr>
        <p:blipFill rotWithShape="1">
          <a:blip r:embed="rId4">
            <a:alphaModFix/>
          </a:blip>
          <a:srcRect b="13934" l="10957" r="10715" t="15473"/>
          <a:stretch/>
        </p:blipFill>
        <p:spPr>
          <a:xfrm>
            <a:off x="198588" y="1770750"/>
            <a:ext cx="2375073" cy="21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149825" y="3986725"/>
            <a:ext cx="2472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ESP32 CAM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200" y="1870088"/>
            <a:ext cx="2780100" cy="194181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6285200" y="3986725"/>
            <a:ext cx="2780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Equipped Crazyflie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1484150" y="1994300"/>
            <a:ext cx="2780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+</a:t>
            </a:r>
            <a:endParaRPr sz="77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613400" y="1994300"/>
            <a:ext cx="2780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=</a:t>
            </a:r>
            <a:endParaRPr sz="77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Transmitter Verification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5801700" y="1508150"/>
            <a:ext cx="3237000" cy="25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Frame Analysis in </a:t>
            </a:r>
            <a:r>
              <a:rPr b="1" lang="en"/>
              <a:t>Premiere</a:t>
            </a:r>
            <a:r>
              <a:rPr b="1" lang="en"/>
              <a:t> Pro: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Achieves 30 FPS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elay</a:t>
            </a:r>
            <a:r>
              <a:rPr lang="en"/>
              <a:t> of about 160ms</a:t>
            </a:r>
            <a:endParaRPr/>
          </a:p>
        </p:txBody>
      </p:sp>
      <p:pic>
        <p:nvPicPr>
          <p:cNvPr id="165" name="Google Shape;165;p27" title="latenc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50" y="1341275"/>
            <a:ext cx="5650100" cy="317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Headset Receiver</a:t>
            </a:r>
            <a:r>
              <a:rPr lang="en"/>
              <a:t> Subsystem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28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 WROVER Chip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GPIO strapping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 two DACs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8850"/>
          <a:stretch/>
        </p:blipFill>
        <p:spPr>
          <a:xfrm>
            <a:off x="3195000" y="1345726"/>
            <a:ext cx="5644201" cy="19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311700" y="3470475"/>
            <a:ext cx="48231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Was able to create CSV Video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Was not able to convert JPEG Video to CSV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Headset Receiver Verification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 title="rc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08" y="1152475"/>
            <a:ext cx="6073594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1535250" y="4568875"/>
            <a:ext cx="6073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CSV output with preloaded video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and Vicon Subsystem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725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057" y="1170125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and Vicon Verification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23855" l="16607" r="34343" t="33037"/>
          <a:stretch/>
        </p:blipFill>
        <p:spPr>
          <a:xfrm>
            <a:off x="4688038" y="1847662"/>
            <a:ext cx="2059625" cy="241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27013" l="18550" r="32401" t="29875"/>
          <a:stretch/>
        </p:blipFill>
        <p:spPr>
          <a:xfrm>
            <a:off x="2393375" y="1847650"/>
            <a:ext cx="2059625" cy="241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31041" l="18613" r="32337" t="25851"/>
          <a:stretch/>
        </p:blipFill>
        <p:spPr>
          <a:xfrm>
            <a:off x="6982700" y="1847674"/>
            <a:ext cx="2059625" cy="241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25828" l="18391" r="34715" t="32958"/>
          <a:stretch/>
        </p:blipFill>
        <p:spPr>
          <a:xfrm>
            <a:off x="85725" y="1847675"/>
            <a:ext cx="2059625" cy="24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85725" y="4261250"/>
            <a:ext cx="20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Configuration 1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2393438" y="4261250"/>
            <a:ext cx="20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Configuration 2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4701163" y="4261250"/>
            <a:ext cx="20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Configuration 3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7008888" y="4261250"/>
            <a:ext cx="205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Configuration 4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0" y="89775"/>
            <a:ext cx="7801500" cy="113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87500" y="1856000"/>
            <a:ext cx="3129900" cy="23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Hunter Baisden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Elias O’Malley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Griffin Descant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675" y="1180400"/>
            <a:ext cx="4877199" cy="36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Vicon Verification With Reflective Balls</a:t>
            </a:r>
            <a:endParaRPr/>
          </a:p>
        </p:txBody>
      </p:sp>
      <p:pic>
        <p:nvPicPr>
          <p:cNvPr id="207" name="Google Shape;207;p32" title="vicon_ide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800" y="1152475"/>
            <a:ext cx="607362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and Headset Power</a:t>
            </a:r>
            <a:r>
              <a:rPr lang="en"/>
              <a:t> Subsystems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85206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AP2112K LDO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3.3V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600mA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2693850"/>
            <a:ext cx="7504802" cy="19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and Headset Power Verification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017725"/>
            <a:ext cx="7153275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Power Verification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218913"/>
            <a:ext cx="3607578" cy="27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 title="thrus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225" y="1218925"/>
            <a:ext cx="4810075" cy="27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238125" y="3924600"/>
            <a:ext cx="36075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LDO output step due to motor turn on (low battery)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4022225" y="3924600"/>
            <a:ext cx="48102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LDO output step due to motor turn 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high battery)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Successes:</a:t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46035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Drone flies while video is streaming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Video is streamed from camera on drone to FPV Headset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LEDs light up in selectable pattern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Both boards maintain consistent power supply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Board capable of generating composite video signal</a:t>
            </a:r>
            <a:endParaRPr sz="1800"/>
          </a:p>
        </p:txBody>
      </p:sp>
      <p:sp>
        <p:nvSpPr>
          <p:cNvPr id="236" name="Google Shape;23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Short camera lifetime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Drone does not have full range of motion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LEDs too dim to be detected by Vicon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 of laptop and HDMI to </a:t>
            </a:r>
            <a:r>
              <a:rPr lang="en" sz="1500"/>
              <a:t>transmit</a:t>
            </a:r>
            <a:r>
              <a:rPr lang="en" sz="1500"/>
              <a:t> video from webserver to the headset</a:t>
            </a:r>
            <a:endParaRPr sz="1500"/>
          </a:p>
        </p:txBody>
      </p:sp>
      <p:sp>
        <p:nvSpPr>
          <p:cNvPr id="237" name="Google Shape;237;p36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Failures: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optimizations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718475" y="1162475"/>
            <a:ext cx="349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lang="en"/>
              <a:t>Shave weight: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 </a:t>
            </a:r>
            <a:r>
              <a:rPr lang="en"/>
              <a:t>lightweight</a:t>
            </a:r>
            <a:r>
              <a:rPr lang="en"/>
              <a:t> cam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Lighter connectors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Half thickness PCB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Crazyflie thrust package</a:t>
            </a:r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6022150" y="2426225"/>
            <a:ext cx="3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254425" y="1162475"/>
            <a:ext cx="30807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2) </a:t>
            </a: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Finish JPEG to Composite video conversion code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3) Brighter IR LEDs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34651" l="15374" r="18038" t="26833"/>
          <a:stretch/>
        </p:blipFill>
        <p:spPr>
          <a:xfrm>
            <a:off x="3436275" y="3326200"/>
            <a:ext cx="2649000" cy="15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John Hart, </a:t>
            </a:r>
            <a:r>
              <a:rPr lang="en"/>
              <a:t>Principle Research Engineer UIUC Autonomy Labs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Dennis McCann, Aerospace Graduate Research Assistant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Tianxiang Zheng, Electrical and Computer Engineering Graduate Teaching Assistant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296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goal is to create a FPV drone that will generate more engagement with drone research by providing students with a unique and </a:t>
            </a:r>
            <a:r>
              <a:rPr lang="en"/>
              <a:t>exciting</a:t>
            </a:r>
            <a:r>
              <a:rPr lang="en"/>
              <a:t> flying experience.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700" y="1170125"/>
            <a:ext cx="5690475" cy="320144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275700" y="4371575"/>
            <a:ext cx="56904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Autonomy Arena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Crazyflie Drone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Crazyflie is a lightweight, open source drone used by the lab.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battery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4124" l="8062" r="6802" t="17573"/>
          <a:stretch/>
        </p:blipFill>
        <p:spPr>
          <a:xfrm>
            <a:off x="4573833" y="1152475"/>
            <a:ext cx="425846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73825" y="4568875"/>
            <a:ext cx="42585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Crazyflie 2.0 Model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Vicon Motion Capture System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47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flight arena is equipped with </a:t>
            </a:r>
            <a:r>
              <a:rPr lang="en"/>
              <a:t>a</a:t>
            </a:r>
            <a:r>
              <a:rPr lang="en"/>
              <a:t> Vicon motion capture system.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lab wants to be able to track and differentiate multiple drones </a:t>
            </a:r>
            <a:r>
              <a:rPr lang="en"/>
              <a:t>simultaneously.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Currently, the lab uses retroreflective balls, but we tested IR LED on the drone instead.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125" y="1152475"/>
            <a:ext cx="3744000" cy="29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006125" y="4102675"/>
            <a:ext cx="37440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Crazyflie with retroreflective balls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FPV Headset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862088"/>
            <a:ext cx="4260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 Shark Dominator V2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Composite video or HDMI </a:t>
            </a:r>
            <a:r>
              <a:rPr lang="en"/>
              <a:t>input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550" y="1008363"/>
            <a:ext cx="4267201" cy="312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Requirements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25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Flight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&lt;5% deviation from normal flight paths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&lt;15g of weight added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6284700" y="1152475"/>
            <a:ext cx="25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Vicon System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the drone </a:t>
            </a:r>
            <a:r>
              <a:rPr lang="en"/>
              <a:t>accurately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IR LEDs with the system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298200" y="1152475"/>
            <a:ext cx="25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Latency Video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 FPS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</a:t>
            </a:r>
            <a:r>
              <a:rPr lang="en"/>
              <a:t>interruptions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Design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1152475"/>
            <a:ext cx="8278933" cy="38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79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